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291" r:id="rId5"/>
    <p:sldId id="292" r:id="rId6"/>
    <p:sldId id="293" r:id="rId7"/>
    <p:sldId id="273" r:id="rId8"/>
    <p:sldId id="274" r:id="rId9"/>
    <p:sldId id="260" r:id="rId10"/>
    <p:sldId id="261" r:id="rId11"/>
    <p:sldId id="275" r:id="rId12"/>
    <p:sldId id="262" r:id="rId13"/>
    <p:sldId id="281" r:id="rId14"/>
    <p:sldId id="263" r:id="rId15"/>
    <p:sldId id="265" r:id="rId16"/>
    <p:sldId id="278" r:id="rId17"/>
    <p:sldId id="279" r:id="rId18"/>
    <p:sldId id="283" r:id="rId19"/>
    <p:sldId id="285" r:id="rId20"/>
    <p:sldId id="287" r:id="rId21"/>
    <p:sldId id="290" r:id="rId22"/>
    <p:sldId id="288" r:id="rId23"/>
    <p:sldId id="264" r:id="rId24"/>
    <p:sldId id="266" r:id="rId25"/>
    <p:sldId id="267" r:id="rId26"/>
    <p:sldId id="268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E7B8-6DC3-4880-80AC-6261180DBE70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9C8C-2E54-4DB9-9131-B887C27A9D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D702-7528-4264-8BB9-9DA55AFE4C7F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14D9-C38C-424C-8C6C-D10B14847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4BB3-CBB5-4EB2-A845-CC2789883AF6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A1B6-4465-4222-9DF8-4D51D9656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D655-A29C-4051-BA3D-A80521C1C969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6EA0-5EB8-41C2-BCC5-31CF418DF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1D3C-E7B2-4A77-8125-13D7BD78ED16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819F-BB78-4DB0-8478-66D1F4CB3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AF30-F0CE-474E-8CFC-495D155B44AD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E7F6-1B7B-4878-9B2B-8EC67F79F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1309-1E92-49CD-8331-92672FF80A8A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B0DB-0D77-4B1E-A97F-7D6E41D31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EE22-5335-4CAF-8D4D-3B3C94E64D8C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8363-6F83-4EDE-AC62-85A9A3508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96D1-7DAF-4F9E-9C1A-97CD5C1C528C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6DBB-4C27-4FAC-91BB-B56E87311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94C9-EA9E-478C-80C5-279042FB3D63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750D-D49D-4296-9965-AD8C49821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2578-8F50-4FF1-B865-430BAEC54756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A8F1-BBD6-4E47-AB0F-23ED4A30A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751AD8-B1DD-4950-BBFF-B1986E72937A}" type="datetimeFigureOut">
              <a:rPr lang="en-US"/>
              <a:pPr>
                <a:defRPr/>
              </a:pPr>
              <a:t>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14581-863D-4B21-8042-6C52BA9A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Francis Kiddle, RDP, HonFRPSL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Chairman, FIP Revenue Commission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www.fip-revenue.org/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(1)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GB" smtClean="0"/>
              <a:t>Differs from Traditional in that instead of solely the prepayment of postal charges, the revenue stamp could be used to collect money from many different sources.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GB" smtClean="0"/>
              <a:t>The scope can be significantly wider with new taxes being introduced due to social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(2)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Completeness  is often not possible.</a:t>
            </a:r>
          </a:p>
          <a:p>
            <a:pPr eaLnBrk="1" hangingPunct="1"/>
            <a:r>
              <a:rPr lang="en-GB" dirty="0" smtClean="0"/>
              <a:t>For example, the Beer Duty stamps of Australia are recorded but only one third have been found to date</a:t>
            </a:r>
          </a:p>
          <a:p>
            <a:pPr eaLnBrk="1" hangingPunct="1"/>
            <a:r>
              <a:rPr lang="en-GB" dirty="0" smtClean="0"/>
              <a:t>Certain revenue types can not be found on </a:t>
            </a:r>
            <a:r>
              <a:rPr lang="en-GB" dirty="0" smtClean="0"/>
              <a:t>documents (eg GB silver spoon tax!)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Importance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Municipal tax will not be so important as state tax nor as government tax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Certain countries (USA, UK etc) are considered more important than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FIP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is the degree of knowledge of the exhibitor as expressed by the items chosen for display and their related description</a:t>
            </a:r>
          </a:p>
          <a:p>
            <a:r>
              <a:rPr lang="en-GB" dirty="0" smtClean="0"/>
              <a:t>Personal Study is the proper analysis of the items chosen for display</a:t>
            </a:r>
          </a:p>
          <a:p>
            <a:r>
              <a:rPr lang="en-GB" dirty="0" smtClean="0"/>
              <a:t>Research is the presentation of new facts related to the chosen subject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Knowledge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 smtClean="0"/>
              <a:t>Basic knowledge on the stamps issued – printer, watermark, date and numbers issued, varieties, proofs, artwork etc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smtClean="0"/>
              <a:t>Documents – to score high marks it is very important to indicate the reason for the tax (eg documentary, judicial, bill, consular etc) and to explain the revenue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Knowledge (2)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Literature and source information – revenues were studied up until the 1910s, and then not seriously until recent times.  Thus there is not the background information that is available, say, for postage stamps.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Rate information is difficult to find.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If research is demonstrated, it should be rewarded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Where to find information on rates: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Government Gazettes – a number are now appearing on the web</a:t>
            </a:r>
          </a:p>
          <a:p>
            <a:pPr marL="514350" indent="-514350">
              <a:buAutoNum type="arabicPeriod"/>
            </a:pPr>
            <a:r>
              <a:rPr lang="en-GB" dirty="0" smtClean="0"/>
              <a:t>Revenue Society and FIP Revenue Commission websites – look at exhibits shown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514350" indent="-514350">
              <a:buAutoNum type="arabicPeriod" startAt="3"/>
            </a:pPr>
            <a:r>
              <a:rPr lang="en-GB" dirty="0" smtClean="0"/>
              <a:t>John Dahl’s method – obtain tax literature from country (in his case Portugal);</a:t>
            </a:r>
          </a:p>
          <a:p>
            <a:pPr marL="514350" indent="-514350">
              <a:buAutoNum type="arabicPeriod" startAt="3"/>
            </a:pPr>
            <a:endParaRPr lang="en-GB" dirty="0" smtClean="0"/>
          </a:p>
          <a:p>
            <a:r>
              <a:rPr lang="en-GB" dirty="0" smtClean="0"/>
              <a:t>Scan </a:t>
            </a:r>
            <a:r>
              <a:rPr lang="en-GB" smtClean="0"/>
              <a:t>text and </a:t>
            </a:r>
            <a:r>
              <a:rPr lang="en-GB" dirty="0" smtClean="0"/>
              <a:t>OCR it;</a:t>
            </a:r>
          </a:p>
          <a:p>
            <a:endParaRPr lang="en-GB" dirty="0" smtClean="0"/>
          </a:p>
          <a:p>
            <a:r>
              <a:rPr lang="en-GB" dirty="0" smtClean="0"/>
              <a:t>Google translate the text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0" dirty="0" smtClean="0"/>
              <a:t>Back Creek Gold Mining Company £5 Script</a:t>
            </a:r>
            <a:br>
              <a:rPr lang="en-GB" b="0" dirty="0" smtClean="0"/>
            </a:br>
            <a:r>
              <a:rPr lang="en-GB" b="0" dirty="0" smtClean="0"/>
              <a:t>Dated 16</a:t>
            </a:r>
            <a:r>
              <a:rPr lang="en-GB" b="0" baseline="30000" dirty="0" smtClean="0"/>
              <a:t>th</a:t>
            </a:r>
            <a:r>
              <a:rPr lang="en-GB" b="0" dirty="0" smtClean="0"/>
              <a:t> November 1870</a:t>
            </a:r>
            <a:endParaRPr lang="en-GB" b="0" dirty="0"/>
          </a:p>
        </p:txBody>
      </p:sp>
      <p:pic>
        <p:nvPicPr>
          <p:cNvPr id="5" name="Picture Placeholder 4" descr="research 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94" r="36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0" dirty="0" smtClean="0"/>
              <a:t>Back Creek Gold Mining Co £5 Script dated 16 Nov 1870</a:t>
            </a:r>
            <a:endParaRPr lang="en-GB" b="0" dirty="0"/>
          </a:p>
        </p:txBody>
      </p:sp>
      <p:pic>
        <p:nvPicPr>
          <p:cNvPr id="5" name="Picture Placeholder 4" descr="research 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94" r="36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dirty="0" smtClean="0"/>
              <a:t>Five £5 shares valued at £4-4-6 each, tax paid by 1d and 4d  Perf 12</a:t>
            </a:r>
          </a:p>
          <a:p>
            <a:pPr algn="ctr"/>
            <a:r>
              <a:rPr lang="en-GB" dirty="0" smtClean="0"/>
              <a:t>Perforations by J Walsh &amp; Sons, Hobart under contract for Post  Office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Revenues – Exhibiting and Judging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600" dirty="0" smtClean="0"/>
              <a:t>British Philatelic Trust sponsored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ABPS Seminar </a:t>
            </a:r>
            <a:r>
              <a:rPr lang="en-GB" sz="3600" dirty="0" smtClean="0"/>
              <a:t>23</a:t>
            </a:r>
            <a:r>
              <a:rPr lang="en-GB" sz="3600" baseline="30000" dirty="0" smtClean="0"/>
              <a:t>rd</a:t>
            </a:r>
            <a:r>
              <a:rPr lang="en-GB" sz="3600" dirty="0" smtClean="0"/>
              <a:t> February 2013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0" dirty="0" smtClean="0"/>
              <a:t>Back Creek Gold Mining Co £5 Script dated 16 Nov 1870</a:t>
            </a:r>
            <a:endParaRPr lang="en-GB" b="0" dirty="0"/>
          </a:p>
        </p:txBody>
      </p:sp>
      <p:pic>
        <p:nvPicPr>
          <p:cNvPr id="5" name="Picture Placeholder 4" descr="research 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94" r="36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660032" cy="798984"/>
          </a:xfrm>
        </p:spPr>
        <p:txBody>
          <a:bodyPr>
            <a:normAutofit fontScale="92500"/>
          </a:bodyPr>
          <a:lstStyle/>
          <a:p>
            <a:pPr algn="ctr"/>
            <a:r>
              <a:rPr lang="en-GB" dirty="0" smtClean="0"/>
              <a:t>Five £5 shares valued at £4-4-6 each, tax paid by 1d and 4d  Perf 12</a:t>
            </a:r>
          </a:p>
          <a:p>
            <a:pPr algn="ctr"/>
            <a:r>
              <a:rPr lang="en-GB" dirty="0" smtClean="0"/>
              <a:t>p</a:t>
            </a:r>
            <a:r>
              <a:rPr lang="en-GB" dirty="0" smtClean="0"/>
              <a:t>erforations </a:t>
            </a:r>
            <a:r>
              <a:rPr lang="en-GB" dirty="0" smtClean="0"/>
              <a:t>by J Walsh &amp; Sons, Hobart under </a:t>
            </a:r>
            <a:r>
              <a:rPr lang="en-GB" dirty="0" smtClean="0"/>
              <a:t>contract.  1.11.1870 Post Office Stamp Act - </a:t>
            </a:r>
            <a:r>
              <a:rPr lang="en-GB" dirty="0" smtClean="0"/>
              <a:t>Script shares tax 1d </a:t>
            </a:r>
            <a:r>
              <a:rPr lang="en-GB" dirty="0" smtClean="0"/>
              <a:t>for up to £5 for every share, </a:t>
            </a:r>
            <a:r>
              <a:rPr lang="en-GB" dirty="0" smtClean="0"/>
              <a:t>£</a:t>
            </a:r>
            <a:r>
              <a:rPr lang="en-GB" dirty="0" smtClean="0"/>
              <a:t>5x5 </a:t>
            </a:r>
            <a:r>
              <a:rPr lang="en-GB" dirty="0" smtClean="0"/>
              <a:t>= 5d duty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Scrip Certificate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Scrip Issue is a process of creating new shares which are given free of charge to existing shareholders.</a:t>
            </a:r>
          </a:p>
          <a:p>
            <a:r>
              <a:rPr lang="en-GB" dirty="0" smtClean="0"/>
              <a:t>It can be done in lieu of a dividend, which may reduce tax liability as it is a capital gain rather than income</a:t>
            </a:r>
          </a:p>
          <a:p>
            <a:r>
              <a:rPr lang="en-GB" dirty="0" smtClean="0"/>
              <a:t>As it has no value, per se, tax is levied at 1d for up to £5 nominal value of the Certificate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6408712" cy="714202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1918-1920 Provisional Overprints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5d overprint met a new rate introduced </a:t>
            </a:r>
            <a:r>
              <a:rPr lang="en-GB" dirty="0" smtClean="0"/>
              <a:t> </a:t>
            </a:r>
            <a:r>
              <a:rPr lang="en-GB" dirty="0" smtClean="0"/>
              <a:t>on 1.1.1918</a:t>
            </a:r>
            <a:endParaRPr lang="en-GB" dirty="0"/>
          </a:p>
        </p:txBody>
      </p:sp>
      <p:pic>
        <p:nvPicPr>
          <p:cNvPr id="5" name="Picture Placeholder 4" descr="tasmania 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33" b="7333"/>
          <a:stretch>
            <a:fillRect/>
          </a:stretch>
        </p:blipFill>
        <p:spPr>
          <a:xfrm>
            <a:off x="1979712" y="620688"/>
            <a:ext cx="5155976" cy="38669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731024" cy="804862"/>
          </a:xfrm>
        </p:spPr>
        <p:txBody>
          <a:bodyPr/>
          <a:lstStyle/>
          <a:p>
            <a:r>
              <a:rPr lang="en-GB" dirty="0" smtClean="0"/>
              <a:t>5d for where the sum received exceeds £100 for the first £100; every additional £100 or part thereof charged at 6d - £237.13.6 = 5d + 2x 6d = 1/5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Condition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By their nature, revenue stamps may be in poor condition.  Stamps often are cut, nailed or stapled to documents so as to prevent their reuse – Beer duty especially so.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Key factor – </a:t>
            </a:r>
            <a:r>
              <a:rPr lang="en-GB" u="sng" smtClean="0"/>
              <a:t>Relative</a:t>
            </a:r>
            <a:r>
              <a:rPr lang="en-GB" smtClean="0"/>
              <a:t>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Rarity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How plentiful?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What is relative scarcity of that country?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Some taxes are much rarer than others due to survival rates differing.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There are many ‘unique’ items to be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Presentation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Clear and concise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Revenues often generate problems due to size of documents and so exhibitors have to innovative.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rancis\Documents\fip\revenues\patent stamp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0"/>
            <a:ext cx="4810125" cy="690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rancis\Documents\collections\tasmania\tasmani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rancis\Documents\collections\tasmania\tasmania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0"/>
            <a:ext cx="524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venuesociety.org.uk/invited-displays/uk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0"/>
            <a:ext cx="7437438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Definition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mtClean="0"/>
              <a:t>A revenue exhibit comprises embossed, imprinted or adhesive tax, fee or credit stamps issued by or under the originating authority of a state or municipal or intermediate government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included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Revenues that pay registration, general duty, consular, weights &amp; measures, licenses, judicial, assurances, receipts, transfers of ownership, bills etc</a:t>
            </a:r>
          </a:p>
          <a:p>
            <a:r>
              <a:rPr lang="en-GB" dirty="0" smtClean="0"/>
              <a:t>Postage stamps used as revenues</a:t>
            </a:r>
          </a:p>
          <a:p>
            <a:r>
              <a:rPr lang="en-GB" dirty="0" smtClean="0"/>
              <a:t>Postal Orders when the feature is poundage</a:t>
            </a:r>
          </a:p>
          <a:p>
            <a:r>
              <a:rPr lang="en-GB" dirty="0" smtClean="0"/>
              <a:t>Savings stamps not currently included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included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Essays, proofs of adopted or rejected designs</a:t>
            </a:r>
          </a:p>
          <a:p>
            <a:r>
              <a:rPr lang="en-GB" dirty="0" smtClean="0"/>
              <a:t>Legal documents and postal covers</a:t>
            </a:r>
          </a:p>
          <a:p>
            <a:r>
              <a:rPr lang="en-GB" dirty="0" smtClean="0"/>
              <a:t>Varieties of the stamps (paper, printing etc)</a:t>
            </a:r>
          </a:p>
          <a:p>
            <a:r>
              <a:rPr lang="en-GB" dirty="0" smtClean="0"/>
              <a:t>Maps, prints and associated materials when such items have direct relation to fiscal services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included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Guidelines state that it is acceptable to study one category of duty (say national insurance tax) with stamps that may come from different countries</a:t>
            </a:r>
          </a:p>
          <a:p>
            <a:r>
              <a:rPr lang="en-GB" dirty="0" smtClean="0"/>
              <a:t>Guidelines also state that revenue exhibits should never be considered as thematic exhibits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Lack of Information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Revenue Class is most recent full FIP class and has not got the literature background that other classes enjoy</a:t>
            </a:r>
          </a:p>
          <a:p>
            <a:pPr eaLnBrk="1" hangingPunct="1"/>
            <a:r>
              <a:rPr lang="en-GB" smtClean="0"/>
              <a:t>One source of information is Revenue Society website – www.revenue society.org.uk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Complexity of the Subject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 certain countries the number of issues are, at least, an order of magnitude larger than for postage stamp issues</a:t>
            </a:r>
          </a:p>
          <a:p>
            <a:pPr eaLnBrk="1" hangingPunct="1"/>
            <a:r>
              <a:rPr lang="en-GB" smtClean="0"/>
              <a:t>For example, Barefoot simplified GB revenues lists over 6,500 examples excluding embossed, another vast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Marking scheme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Treatment (20) and Importance (10)		30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Knowledge and research (35)			35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Condition (10) and Rarity (20)			30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Presentation (5)						5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TOTAL:							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956</Words>
  <Application>Microsoft Office PowerPoint</Application>
  <PresentationFormat>On-screen Show (4:3)</PresentationFormat>
  <Paragraphs>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Francis Kiddle, RDP, HonFRPSL</vt:lpstr>
      <vt:lpstr>Revenues – Exhibiting and Judging</vt:lpstr>
      <vt:lpstr>Definition</vt:lpstr>
      <vt:lpstr>What can be included</vt:lpstr>
      <vt:lpstr>What can be included (2)</vt:lpstr>
      <vt:lpstr>What can be included (3)</vt:lpstr>
      <vt:lpstr>Lack of Information</vt:lpstr>
      <vt:lpstr>Complexity of the Subject</vt:lpstr>
      <vt:lpstr>Marking scheme</vt:lpstr>
      <vt:lpstr>Treatment (1)</vt:lpstr>
      <vt:lpstr>Treatment (2)</vt:lpstr>
      <vt:lpstr>Importance</vt:lpstr>
      <vt:lpstr>FIP Definitions</vt:lpstr>
      <vt:lpstr>Knowledge</vt:lpstr>
      <vt:lpstr>Knowledge (2)</vt:lpstr>
      <vt:lpstr>Knowledge (3)</vt:lpstr>
      <vt:lpstr>Knowledge (4)</vt:lpstr>
      <vt:lpstr>Back Creek Gold Mining Company £5 Script Dated 16th November 1870</vt:lpstr>
      <vt:lpstr>Back Creek Gold Mining Co £5 Script dated 16 Nov 1870</vt:lpstr>
      <vt:lpstr>Back Creek Gold Mining Co £5 Script dated 16 Nov 1870</vt:lpstr>
      <vt:lpstr>What is a Scrip Certificate</vt:lpstr>
      <vt:lpstr> 1918-1920 Provisional Overprints The 5d overprint met a new rate introduced  on 1.1.1918</vt:lpstr>
      <vt:lpstr>Condition</vt:lpstr>
      <vt:lpstr>Rarity</vt:lpstr>
      <vt:lpstr>Presentation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 Kiddle, RDP, HonFRPSL</dc:title>
  <dc:creator>francis kiddle</dc:creator>
  <cp:lastModifiedBy>francis kiddle</cp:lastModifiedBy>
  <cp:revision>37</cp:revision>
  <dcterms:created xsi:type="dcterms:W3CDTF">2009-06-07T13:50:55Z</dcterms:created>
  <dcterms:modified xsi:type="dcterms:W3CDTF">2013-02-11T00:42:39Z</dcterms:modified>
</cp:coreProperties>
</file>